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60" r:id="rId3"/>
    <p:sldId id="257" r:id="rId4"/>
    <p:sldId id="259" r:id="rId5"/>
    <p:sldId id="293" r:id="rId6"/>
    <p:sldId id="292" r:id="rId7"/>
    <p:sldId id="262" r:id="rId8"/>
    <p:sldId id="263" r:id="rId9"/>
    <p:sldId id="264" r:id="rId10"/>
    <p:sldId id="258" r:id="rId11"/>
    <p:sldId id="265" r:id="rId12"/>
    <p:sldId id="266" r:id="rId13"/>
    <p:sldId id="267" r:id="rId14"/>
    <p:sldId id="268" r:id="rId15"/>
    <p:sldId id="270" r:id="rId16"/>
    <p:sldId id="269" r:id="rId17"/>
    <p:sldId id="274" r:id="rId18"/>
    <p:sldId id="272" r:id="rId19"/>
    <p:sldId id="273" r:id="rId20"/>
    <p:sldId id="276" r:id="rId21"/>
    <p:sldId id="277" r:id="rId22"/>
    <p:sldId id="278" r:id="rId23"/>
    <p:sldId id="279" r:id="rId24"/>
    <p:sldId id="280" r:id="rId25"/>
    <p:sldId id="282" r:id="rId26"/>
    <p:sldId id="283" r:id="rId27"/>
    <p:sldId id="284" r:id="rId28"/>
    <p:sldId id="285" r:id="rId29"/>
    <p:sldId id="289" r:id="rId30"/>
    <p:sldId id="286" r:id="rId31"/>
    <p:sldId id="287" r:id="rId32"/>
    <p:sldId id="288" r:id="rId33"/>
    <p:sldId id="290" r:id="rId34"/>
    <p:sldId id="291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08"/>
    <p:restoredTop sz="94694"/>
  </p:normalViewPr>
  <p:slideViewPr>
    <p:cSldViewPr snapToGrid="0">
      <p:cViewPr varScale="1">
        <p:scale>
          <a:sx n="150" d="100"/>
          <a:sy n="150" d="100"/>
        </p:scale>
        <p:origin x="16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02B244-14B0-6848-810D-DE1EA979BAE2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FE33C7-B4D7-F54C-8EA3-B9E2F7CE9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62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FE33C7-B4D7-F54C-8EA3-B9E2F7CE9F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506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6E9E-B328-1AC7-D93E-56BC7A65F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1E9CF-0400-E35F-2EFB-8912FFCA8F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EE1DA-3EC2-61B1-9B78-A5518C4E1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CB522-1AB6-1A4C-AF24-2C8DDFE85BE6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54353-B9A2-4208-C822-5129C5048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ABCE4-1EC3-7B91-88FD-1068D135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410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A3F18-CBA5-69F4-F561-5558E14A3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560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4ECF6-2AB5-3AB2-C4D9-BDCC692DB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6200"/>
            <a:ext cx="10515600" cy="4830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561F8-49AB-D884-B7E0-AA4E772A4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A1CB6-8E8E-1F4F-9523-BCE03AC41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4C0B6-0F20-A8BD-76A4-95897153D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49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7E471-5B99-C720-AA8E-350D662FAB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90121"/>
            <a:ext cx="5181600" cy="47868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C20DA2-C517-26CD-CE6C-E07D90316E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90121"/>
            <a:ext cx="5181600" cy="47868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E472E7-8C13-98BE-1032-1517ACF3A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4249D-AC07-0147-A622-D993A5552DBA}" type="datetime1">
              <a:rPr lang="en-US" smtClean="0"/>
              <a:t>12/10/23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4D7B83-2258-3037-5517-1114F81C3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E42707-105C-D220-E71B-8199AC4E5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FFECE15-76D1-017B-9B69-8F9E8E705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560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8725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111B15-4009-874D-45AE-3DDC3EF78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18929-4D28-6F47-13AF-8D1F3217F8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494CD-9B34-201F-9B10-18B69AAA5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92D0B0-9DA6-1048-AA9F-8A750401896E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664E-CD73-7945-E04C-79CDD3BA7E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25C0-5D58-F3AF-B609-D94D07574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F826C-AF19-294C-A9E2-A8747CBE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632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061AE-FE31-0771-A81C-DE29F5B0DC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6887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Enabling Large Language Models to reason over 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360690-D898-DCF0-4CA2-2587CEE6D1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Speaker: </a:t>
            </a:r>
            <a:r>
              <a:rPr lang="en-US" dirty="0" err="1"/>
              <a:t>Wenhu</a:t>
            </a:r>
            <a:r>
              <a:rPr lang="en-US" dirty="0"/>
              <a:t> Chen</a:t>
            </a:r>
          </a:p>
          <a:p>
            <a:r>
              <a:rPr lang="en-US" i="1" dirty="0"/>
              <a:t>University of Waterloo, Vector Institute</a:t>
            </a:r>
          </a:p>
        </p:txBody>
      </p:sp>
      <p:pic>
        <p:nvPicPr>
          <p:cNvPr id="5" name="Picture 4" descr="A close-up of a logo&#10;&#10;Description automatically generated">
            <a:extLst>
              <a:ext uri="{FF2B5EF4-FFF2-40B4-BE49-F238E27FC236}">
                <a16:creationId xmlns:a16="http://schemas.microsoft.com/office/drawing/2014/main" id="{30694CF4-1905-7AD4-8D43-14C97FECF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256" y="5228157"/>
            <a:ext cx="2184400" cy="777389"/>
          </a:xfrm>
          <a:prstGeom prst="rect">
            <a:avLst/>
          </a:prstGeom>
        </p:spPr>
      </p:pic>
      <p:pic>
        <p:nvPicPr>
          <p:cNvPr id="1026" name="Picture 2" descr="News NeurIPS 2023 Accepted Papers | CAIDA | Centre for AI Decision-making  and Action">
            <a:extLst>
              <a:ext uri="{FF2B5EF4-FFF2-40B4-BE49-F238E27FC236}">
                <a16:creationId xmlns:a16="http://schemas.microsoft.com/office/drawing/2014/main" id="{4C0E9414-8995-2F83-2032-2A76846F5A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1856" y="5087105"/>
            <a:ext cx="2184400" cy="1059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608C9-B016-2A0B-318A-B1B401CB1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7D4D8-17D9-AF48-A8DD-6BB84E76A215}" type="datetime1">
              <a:rPr lang="en-US" smtClean="0"/>
              <a:t>12/10/23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9F0C1-5935-1185-5933-D9F8C614D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952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AA54-CF0A-A841-F3E3-2528A3C51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LLMs with Programming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7F826-4B39-4DD6-8AD8-BEE41596F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LLMs + tool use in executable table grounding tasks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Inputs</a:t>
            </a:r>
          </a:p>
          <a:p>
            <a:r>
              <a:rPr lang="en-US" sz="2400" dirty="0"/>
              <a:t>Language: user request</a:t>
            </a:r>
          </a:p>
          <a:p>
            <a:r>
              <a:rPr lang="en-US" sz="2400" dirty="0"/>
              <a:t>Toolkit: code, APIs to search engines, self-defined functions, …</a:t>
            </a:r>
          </a:p>
          <a:p>
            <a:r>
              <a:rPr lang="en-US" sz="2400" dirty="0"/>
              <a:t>Environment: tables, databases, plots, charts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Outputs</a:t>
            </a:r>
          </a:p>
          <a:p>
            <a:pPr marL="0" indent="0">
              <a:buNone/>
            </a:pPr>
            <a:r>
              <a:rPr lang="en-US" sz="2400" dirty="0"/>
              <a:t>Grounded reasoning code/action seq that can be executed in the corresponding</a:t>
            </a:r>
          </a:p>
          <a:p>
            <a:pPr marL="0" indent="0">
              <a:buNone/>
            </a:pPr>
            <a:r>
              <a:rPr lang="en-US" sz="2400" dirty="0"/>
              <a:t>Environment. What tools to select, when and how to use the selected tools.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D3089-14D1-D438-52FA-6ADDC0A2F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32D35-A52C-844A-B4A1-168D813CA7CE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4C2EEF-0F4E-35A3-CD1F-8C169AD12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07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2FF2B-7D1C-4329-ACCA-219FB455A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BINDER (Cheng et al. 2022)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3C353-DD66-A069-1E28-0B080673B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Planning with LLM</a:t>
            </a:r>
          </a:p>
          <a:p>
            <a:pPr lvl="1"/>
            <a:r>
              <a:rPr lang="en-US" dirty="0"/>
              <a:t>Decides which part in the input can be converted to target program</a:t>
            </a:r>
          </a:p>
          <a:p>
            <a:pPr lvl="1"/>
            <a:r>
              <a:rPr lang="en-US" dirty="0"/>
              <a:t>Corresponding task API calls to prompt Codex to resolve the other parts</a:t>
            </a:r>
          </a:p>
          <a:p>
            <a:pPr lvl="1"/>
            <a:r>
              <a:rPr lang="en-US" dirty="0"/>
              <a:t>Where to insert the API calls in the BINDER program</a:t>
            </a:r>
          </a:p>
          <a:p>
            <a:pPr lvl="1"/>
            <a:endParaRPr lang="en-US" dirty="0"/>
          </a:p>
          <a:p>
            <a:r>
              <a:rPr lang="en-US" dirty="0"/>
              <a:t>Soft Execution with LLM</a:t>
            </a:r>
          </a:p>
          <a:p>
            <a:pPr lvl="1"/>
            <a:r>
              <a:rPr lang="en-US" dirty="0"/>
              <a:t>LLM will answer the API calls by itself and provide the answer as a column</a:t>
            </a:r>
          </a:p>
          <a:p>
            <a:pPr lvl="1"/>
            <a:r>
              <a:rPr lang="en-US" dirty="0"/>
              <a:t>The column will be added to the original table</a:t>
            </a:r>
          </a:p>
          <a:p>
            <a:pPr lvl="1"/>
            <a:endParaRPr lang="en-US" dirty="0"/>
          </a:p>
          <a:p>
            <a:r>
              <a:rPr lang="en-US" dirty="0"/>
              <a:t>Hard Execution with SQL</a:t>
            </a:r>
          </a:p>
          <a:p>
            <a:pPr lvl="1"/>
            <a:r>
              <a:rPr lang="en-US" dirty="0"/>
              <a:t>The BINDER program will be executed over the table to derive the answer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BC738-B5A2-28C7-932F-CC434AB80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4EBF19-9979-D1D5-A16E-391AFA67A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463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6F25E-804C-84C8-BCBE-185516E8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Stage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3A80F-2897-1D62-EE4F-BC94ED597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B44FC-818E-A76D-6B58-B0AB4BCDA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12</a:t>
            </a:fld>
            <a:endParaRPr lang="en-US"/>
          </a:p>
        </p:txBody>
      </p:sp>
      <p:pic>
        <p:nvPicPr>
          <p:cNvPr id="6" name="Content Placeholder 6" descr="A table with numbers and text&#10;&#10;Description automatically generated">
            <a:extLst>
              <a:ext uri="{FF2B5EF4-FFF2-40B4-BE49-F238E27FC236}">
                <a16:creationId xmlns:a16="http://schemas.microsoft.com/office/drawing/2014/main" id="{1865C9DA-8771-24A8-C56A-0A4510AC47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732" y="1703092"/>
            <a:ext cx="4464050" cy="232525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E72CA2-79CF-123D-8F22-9E069007A00B}"/>
              </a:ext>
            </a:extLst>
          </p:cNvPr>
          <p:cNvSpPr txBox="1"/>
          <p:nvPr/>
        </p:nvSpPr>
        <p:spPr>
          <a:xfrm>
            <a:off x="956732" y="4520705"/>
            <a:ext cx="39094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Which is the best-selling shirt made in North America and with no chemicals?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B52CE1-3978-461F-930D-F4A160B48D0B}"/>
              </a:ext>
            </a:extLst>
          </p:cNvPr>
          <p:cNvSpPr txBox="1"/>
          <p:nvPr/>
        </p:nvSpPr>
        <p:spPr>
          <a:xfrm>
            <a:off x="7544322" y="2205059"/>
            <a:ext cx="380947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shirt</a:t>
            </a:r>
          </a:p>
          <a:p>
            <a:r>
              <a:rPr lang="en-US" dirty="0"/>
              <a:t>FROM shirts</a:t>
            </a:r>
          </a:p>
          <a:p>
            <a:r>
              <a:rPr lang="en-US" dirty="0"/>
              <a:t>WHERE </a:t>
            </a:r>
            <a:r>
              <a:rPr lang="en-US" dirty="0">
                <a:solidFill>
                  <a:srgbClr val="FF0000"/>
                </a:solidFill>
              </a:rPr>
              <a:t>[Is it in North America]</a:t>
            </a:r>
          </a:p>
          <a:p>
            <a:r>
              <a:rPr lang="en-US" dirty="0"/>
              <a:t>  AND </a:t>
            </a:r>
            <a:r>
              <a:rPr lang="en-US" dirty="0">
                <a:solidFill>
                  <a:srgbClr val="FF0000"/>
                </a:solidFill>
              </a:rPr>
              <a:t>[Does it contain chemical]</a:t>
            </a:r>
          </a:p>
          <a:p>
            <a:r>
              <a:rPr lang="en-US" dirty="0"/>
              <a:t>GROUP BY shirt</a:t>
            </a:r>
          </a:p>
          <a:p>
            <a:r>
              <a:rPr lang="en-US" dirty="0"/>
              <a:t>ORDER BY COUNT(*) DESC</a:t>
            </a:r>
          </a:p>
          <a:p>
            <a:r>
              <a:rPr lang="en-US" dirty="0"/>
              <a:t>LIMIT 1;</a:t>
            </a:r>
          </a:p>
        </p:txBody>
      </p:sp>
      <p:pic>
        <p:nvPicPr>
          <p:cNvPr id="9" name="Picture 6" descr="Hand drawn ink arrow illustration in sketch style. Business doodle clipart.  Single element for design 14826478 Vector Art at Vecteezy">
            <a:extLst>
              <a:ext uri="{FF2B5EF4-FFF2-40B4-BE49-F238E27FC236}">
                <a16:creationId xmlns:a16="http://schemas.microsoft.com/office/drawing/2014/main" id="{9983922C-E1FA-8847-1554-E2CECD22A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62" y="2651563"/>
            <a:ext cx="1431942" cy="107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78A220F-774E-33B3-CA10-8EF681D23E27}"/>
              </a:ext>
            </a:extLst>
          </p:cNvPr>
          <p:cNvSpPr txBox="1"/>
          <p:nvPr/>
        </p:nvSpPr>
        <p:spPr>
          <a:xfrm>
            <a:off x="6270986" y="2205059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LLMs</a:t>
            </a:r>
          </a:p>
        </p:txBody>
      </p:sp>
    </p:spTree>
    <p:extLst>
      <p:ext uri="{BB962C8B-B14F-4D97-AF65-F5344CB8AC3E}">
        <p14:creationId xmlns:p14="http://schemas.microsoft.com/office/powerpoint/2010/main" val="1898950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57B86-FC7B-A81D-B5AA-B3843D287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Execution Stage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A7D63-CCD7-4667-BFD7-EE2B7A4EF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41ED3F-42FC-0BF4-9BDC-BA70B8A94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Content Placeholder 6" descr="A table with numbers and text&#10;&#10;Description automatically generated">
            <a:extLst>
              <a:ext uri="{FF2B5EF4-FFF2-40B4-BE49-F238E27FC236}">
                <a16:creationId xmlns:a16="http://schemas.microsoft.com/office/drawing/2014/main" id="{1840F394-C408-BB62-8583-4AE9B0889A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8602" y="1703092"/>
            <a:ext cx="4464050" cy="232525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873E362-4365-8DC1-D99E-CCCE49C1B0C4}"/>
              </a:ext>
            </a:extLst>
          </p:cNvPr>
          <p:cNvSpPr txBox="1"/>
          <p:nvPr/>
        </p:nvSpPr>
        <p:spPr>
          <a:xfrm>
            <a:off x="879797" y="1997022"/>
            <a:ext cx="334795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shirt</a:t>
            </a:r>
          </a:p>
          <a:p>
            <a:r>
              <a:rPr lang="en-US" dirty="0"/>
              <a:t>FROM shirts</a:t>
            </a:r>
          </a:p>
          <a:p>
            <a:r>
              <a:rPr lang="en-US" dirty="0"/>
              <a:t>WHERE </a:t>
            </a:r>
            <a:r>
              <a:rPr lang="en-US" dirty="0">
                <a:solidFill>
                  <a:srgbClr val="FF0000"/>
                </a:solidFill>
              </a:rPr>
              <a:t>[Is it in North America?]</a:t>
            </a:r>
          </a:p>
          <a:p>
            <a:r>
              <a:rPr lang="en-US" dirty="0"/>
              <a:t>  AND </a:t>
            </a:r>
            <a:r>
              <a:rPr lang="en-US" dirty="0">
                <a:solidFill>
                  <a:srgbClr val="FF0000"/>
                </a:solidFill>
              </a:rPr>
              <a:t>[Does it contain chemical?]</a:t>
            </a:r>
          </a:p>
          <a:p>
            <a:r>
              <a:rPr lang="en-US" dirty="0"/>
              <a:t>GROUP BY shirt</a:t>
            </a:r>
          </a:p>
          <a:p>
            <a:r>
              <a:rPr lang="en-US" dirty="0"/>
              <a:t>ORDER BY COUNT(*) DESC</a:t>
            </a:r>
          </a:p>
          <a:p>
            <a:r>
              <a:rPr lang="en-US" dirty="0"/>
              <a:t>LIMIT 1;</a:t>
            </a:r>
          </a:p>
        </p:txBody>
      </p:sp>
      <p:pic>
        <p:nvPicPr>
          <p:cNvPr id="11" name="Picture 6" descr="Hand drawn ink arrow illustration in sketch style. Business doodle clipart.  Single element for design 14826478 Vector Art at Vecteezy">
            <a:extLst>
              <a:ext uri="{FF2B5EF4-FFF2-40B4-BE49-F238E27FC236}">
                <a16:creationId xmlns:a16="http://schemas.microsoft.com/office/drawing/2014/main" id="{A17EDBB8-DD8E-8DB4-7D6F-03CA65341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754" y="2608611"/>
            <a:ext cx="685739" cy="51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and drawn ink arrow illustration in sketch style. Business doodle clipart.  Single element for design 14826478 Vector Art at Vecteezy">
            <a:extLst>
              <a:ext uri="{FF2B5EF4-FFF2-40B4-BE49-F238E27FC236}">
                <a16:creationId xmlns:a16="http://schemas.microsoft.com/office/drawing/2014/main" id="{EA9489F2-3070-C901-ED7A-F45E15DAD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3495" y="4935241"/>
            <a:ext cx="685739" cy="51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36A2015-FEB4-BF93-2471-6F0A84E506D3}"/>
              </a:ext>
            </a:extLst>
          </p:cNvPr>
          <p:cNvSpPr/>
          <p:nvPr/>
        </p:nvSpPr>
        <p:spPr>
          <a:xfrm>
            <a:off x="8502555" y="4354148"/>
            <a:ext cx="1150430" cy="3474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Chemical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49F63E-B222-A693-1361-91A79B015C4A}"/>
              </a:ext>
            </a:extLst>
          </p:cNvPr>
          <p:cNvSpPr/>
          <p:nvPr/>
        </p:nvSpPr>
        <p:spPr>
          <a:xfrm>
            <a:off x="8502555" y="4761505"/>
            <a:ext cx="1150430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No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E50638-CA81-9485-3AC7-EA213D2B617E}"/>
              </a:ext>
            </a:extLst>
          </p:cNvPr>
          <p:cNvSpPr/>
          <p:nvPr/>
        </p:nvSpPr>
        <p:spPr>
          <a:xfrm>
            <a:off x="8502555" y="5087306"/>
            <a:ext cx="1150430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Yes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16FE4E8-6103-8A33-C9BF-33E4ECF1AFFD}"/>
              </a:ext>
            </a:extLst>
          </p:cNvPr>
          <p:cNvSpPr/>
          <p:nvPr/>
        </p:nvSpPr>
        <p:spPr>
          <a:xfrm>
            <a:off x="8502555" y="5396027"/>
            <a:ext cx="1150430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No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1F8877A-BE53-198C-A3F3-96C3E3CFFE5D}"/>
              </a:ext>
            </a:extLst>
          </p:cNvPr>
          <p:cNvSpPr/>
          <p:nvPr/>
        </p:nvSpPr>
        <p:spPr>
          <a:xfrm>
            <a:off x="8498126" y="5721828"/>
            <a:ext cx="1150430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Yes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9A6252-033E-A738-A53F-DC6017E25011}"/>
              </a:ext>
            </a:extLst>
          </p:cNvPr>
          <p:cNvSpPr/>
          <p:nvPr/>
        </p:nvSpPr>
        <p:spPr>
          <a:xfrm>
            <a:off x="6789420" y="4354148"/>
            <a:ext cx="1668780" cy="3474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North America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CADD3D9-3D72-36E2-3DAE-6072302AF964}"/>
              </a:ext>
            </a:extLst>
          </p:cNvPr>
          <p:cNvSpPr/>
          <p:nvPr/>
        </p:nvSpPr>
        <p:spPr>
          <a:xfrm>
            <a:off x="6789420" y="4761505"/>
            <a:ext cx="1673352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Yes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77F3304-2478-FC6A-1BE9-2F273A091721}"/>
              </a:ext>
            </a:extLst>
          </p:cNvPr>
          <p:cNvSpPr/>
          <p:nvPr/>
        </p:nvSpPr>
        <p:spPr>
          <a:xfrm>
            <a:off x="6789420" y="5087306"/>
            <a:ext cx="1673352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Yes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3486E23-DCE5-FF1A-3534-968828645287}"/>
              </a:ext>
            </a:extLst>
          </p:cNvPr>
          <p:cNvSpPr/>
          <p:nvPr/>
        </p:nvSpPr>
        <p:spPr>
          <a:xfrm>
            <a:off x="6789420" y="5396027"/>
            <a:ext cx="1673352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Yes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B64E8C8-4AFD-1747-B7F2-920DE5A88CF0}"/>
              </a:ext>
            </a:extLst>
          </p:cNvPr>
          <p:cNvSpPr/>
          <p:nvPr/>
        </p:nvSpPr>
        <p:spPr>
          <a:xfrm>
            <a:off x="6784991" y="5721828"/>
            <a:ext cx="1673352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521814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CDB9A-35EF-287D-D143-6479558EB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 Execution Stage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210C9-9614-EA03-E2B0-27A9E5E61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90AF30-6154-6796-6FF4-A986A0998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14</a:t>
            </a:fld>
            <a:endParaRPr lang="en-US"/>
          </a:p>
        </p:txBody>
      </p:sp>
      <p:pic>
        <p:nvPicPr>
          <p:cNvPr id="6" name="Content Placeholder 6" descr="A table with numbers and text&#10;&#10;Description automatically generated">
            <a:extLst>
              <a:ext uri="{FF2B5EF4-FFF2-40B4-BE49-F238E27FC236}">
                <a16:creationId xmlns:a16="http://schemas.microsoft.com/office/drawing/2014/main" id="{091BA696-CBC5-9B03-A5ED-3630E25657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1807" y="1498356"/>
            <a:ext cx="4464050" cy="2325255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C1AD3F8-6C0E-D425-0290-B31954F5CDA8}"/>
              </a:ext>
            </a:extLst>
          </p:cNvPr>
          <p:cNvSpPr/>
          <p:nvPr/>
        </p:nvSpPr>
        <p:spPr>
          <a:xfrm>
            <a:off x="8517711" y="1498356"/>
            <a:ext cx="1150430" cy="3474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Chemical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75A192-939A-2FA9-0D7B-F87DA261D29D}"/>
              </a:ext>
            </a:extLst>
          </p:cNvPr>
          <p:cNvSpPr/>
          <p:nvPr/>
        </p:nvSpPr>
        <p:spPr>
          <a:xfrm>
            <a:off x="8513282" y="1996501"/>
            <a:ext cx="1150430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No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45CB97-325C-0264-5D1D-07D79168511D}"/>
              </a:ext>
            </a:extLst>
          </p:cNvPr>
          <p:cNvSpPr/>
          <p:nvPr/>
        </p:nvSpPr>
        <p:spPr>
          <a:xfrm>
            <a:off x="8513282" y="2472883"/>
            <a:ext cx="1150430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Yes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535397-08A4-961E-E29C-3264AF0EADB0}"/>
              </a:ext>
            </a:extLst>
          </p:cNvPr>
          <p:cNvSpPr/>
          <p:nvPr/>
        </p:nvSpPr>
        <p:spPr>
          <a:xfrm>
            <a:off x="8513282" y="2940995"/>
            <a:ext cx="1150430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No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F109CE-2117-C8DF-6609-973AF249A3C4}"/>
              </a:ext>
            </a:extLst>
          </p:cNvPr>
          <p:cNvSpPr/>
          <p:nvPr/>
        </p:nvSpPr>
        <p:spPr>
          <a:xfrm>
            <a:off x="8513282" y="3471296"/>
            <a:ext cx="1150430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Yes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E88777-CB41-FE96-B509-F61EFD64CB6C}"/>
              </a:ext>
            </a:extLst>
          </p:cNvPr>
          <p:cNvSpPr/>
          <p:nvPr/>
        </p:nvSpPr>
        <p:spPr>
          <a:xfrm>
            <a:off x="6804576" y="1498356"/>
            <a:ext cx="1668780" cy="3474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North America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10447-7B19-0FA4-F60A-13471EC0335E}"/>
              </a:ext>
            </a:extLst>
          </p:cNvPr>
          <p:cNvSpPr/>
          <p:nvPr/>
        </p:nvSpPr>
        <p:spPr>
          <a:xfrm>
            <a:off x="6800004" y="2006512"/>
            <a:ext cx="1673352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Yes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D6B6D6-69F0-05BC-40EC-0A6DC04C7625}"/>
              </a:ext>
            </a:extLst>
          </p:cNvPr>
          <p:cNvSpPr/>
          <p:nvPr/>
        </p:nvSpPr>
        <p:spPr>
          <a:xfrm>
            <a:off x="6800004" y="2472883"/>
            <a:ext cx="1673352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Yes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60076D-1804-BD1A-6586-208F06F841E2}"/>
              </a:ext>
            </a:extLst>
          </p:cNvPr>
          <p:cNvSpPr/>
          <p:nvPr/>
        </p:nvSpPr>
        <p:spPr>
          <a:xfrm>
            <a:off x="6800004" y="2953811"/>
            <a:ext cx="1673352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Yes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9C1CA0-F4E6-7E7F-8759-5712C2800F3C}"/>
              </a:ext>
            </a:extLst>
          </p:cNvPr>
          <p:cNvSpPr/>
          <p:nvPr/>
        </p:nvSpPr>
        <p:spPr>
          <a:xfrm>
            <a:off x="6800004" y="3471296"/>
            <a:ext cx="1673352" cy="265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No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FC6388-3025-826D-CF0D-040C4CC78750}"/>
              </a:ext>
            </a:extLst>
          </p:cNvPr>
          <p:cNvSpPr txBox="1"/>
          <p:nvPr/>
        </p:nvSpPr>
        <p:spPr>
          <a:xfrm>
            <a:off x="2748043" y="4037403"/>
            <a:ext cx="334795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shirt</a:t>
            </a:r>
          </a:p>
          <a:p>
            <a:r>
              <a:rPr lang="en-US" dirty="0"/>
              <a:t>FROM shirts</a:t>
            </a:r>
          </a:p>
          <a:p>
            <a:r>
              <a:rPr lang="en-US" dirty="0"/>
              <a:t>WHERE </a:t>
            </a:r>
            <a:r>
              <a:rPr lang="en-US" dirty="0">
                <a:solidFill>
                  <a:srgbClr val="FF0000"/>
                </a:solidFill>
              </a:rPr>
              <a:t>‘North America’ == Yes</a:t>
            </a:r>
          </a:p>
          <a:p>
            <a:r>
              <a:rPr lang="en-US" dirty="0"/>
              <a:t>  AND </a:t>
            </a:r>
            <a:r>
              <a:rPr lang="en-US" dirty="0">
                <a:solidFill>
                  <a:srgbClr val="FF0000"/>
                </a:solidFill>
              </a:rPr>
              <a:t>‘Chemical’ == ‘No’</a:t>
            </a:r>
          </a:p>
          <a:p>
            <a:r>
              <a:rPr lang="en-US" dirty="0"/>
              <a:t>GROUP BY shirt</a:t>
            </a:r>
          </a:p>
          <a:p>
            <a:r>
              <a:rPr lang="en-US" dirty="0"/>
              <a:t>ORDER BY COUNT(*) DESC</a:t>
            </a:r>
          </a:p>
          <a:p>
            <a:r>
              <a:rPr lang="en-US" dirty="0"/>
              <a:t>LIMIT 1;</a:t>
            </a:r>
          </a:p>
        </p:txBody>
      </p:sp>
      <p:pic>
        <p:nvPicPr>
          <p:cNvPr id="18" name="Picture 6" descr="Hand drawn ink arrow illustration in sketch style. Business doodle clipart.  Single element for design 14826478 Vector Art at Vecteezy">
            <a:extLst>
              <a:ext uri="{FF2B5EF4-FFF2-40B4-BE49-F238E27FC236}">
                <a16:creationId xmlns:a16="http://schemas.microsoft.com/office/drawing/2014/main" id="{7A771D52-E211-19C8-D597-245A8DE00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62" y="4315245"/>
            <a:ext cx="1431942" cy="107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1AAB19E-AA0D-F563-4251-DD5E3009CB41}"/>
              </a:ext>
            </a:extLst>
          </p:cNvPr>
          <p:cNvSpPr txBox="1"/>
          <p:nvPr/>
        </p:nvSpPr>
        <p:spPr>
          <a:xfrm>
            <a:off x="7636680" y="4667464"/>
            <a:ext cx="1412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Answer: Polo</a:t>
            </a:r>
          </a:p>
        </p:txBody>
      </p:sp>
    </p:spTree>
    <p:extLst>
      <p:ext uri="{BB962C8B-B14F-4D97-AF65-F5344CB8AC3E}">
        <p14:creationId xmlns:p14="http://schemas.microsoft.com/office/powerpoint/2010/main" val="2707570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2D089-8C70-4FE4-9DD4-03577CBB5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BINDER Results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54F7EE-4BE1-9CB4-23A0-BB11FA541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B9003D-1BE8-DB2C-B3F4-7D320A46F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15</a:t>
            </a:fld>
            <a:endParaRPr lang="en-US"/>
          </a:p>
        </p:txBody>
      </p:sp>
      <p:pic>
        <p:nvPicPr>
          <p:cNvPr id="11" name="Content Placeholder 10" descr="A close-up of a paper&#10;&#10;Description automatically generated">
            <a:extLst>
              <a:ext uri="{FF2B5EF4-FFF2-40B4-BE49-F238E27FC236}">
                <a16:creationId xmlns:a16="http://schemas.microsoft.com/office/drawing/2014/main" id="{A4AEF77B-B47E-1506-75A3-4DCB42CA5D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55661"/>
            <a:ext cx="10515600" cy="4411840"/>
          </a:xfrm>
        </p:spPr>
      </p:pic>
    </p:spTree>
    <p:extLst>
      <p:ext uri="{BB962C8B-B14F-4D97-AF65-F5344CB8AC3E}">
        <p14:creationId xmlns:p14="http://schemas.microsoft.com/office/powerpoint/2010/main" val="4177025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ECDD3-3902-34DD-0E6B-080A305EC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StructGPT</a:t>
            </a:r>
            <a:r>
              <a:rPr lang="en-US" dirty="0"/>
              <a:t> (Jiang et al. 2023)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7C8A3-A736-7732-5396-3E12A91CD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Breaking down the information seeking process into three steps:</a:t>
            </a:r>
          </a:p>
          <a:p>
            <a:pPr lvl="1"/>
            <a:r>
              <a:rPr lang="en-US" dirty="0"/>
              <a:t>Acquire all the table columns</a:t>
            </a:r>
          </a:p>
          <a:p>
            <a:pPr lvl="2"/>
            <a:r>
              <a:rPr lang="en-US" dirty="0"/>
              <a:t>﻿</a:t>
            </a:r>
            <a:r>
              <a:rPr lang="en-US" dirty="0" err="1"/>
              <a:t>Extract_Column_Name</a:t>
            </a:r>
            <a:r>
              <a:rPr lang="en-US" dirty="0"/>
              <a:t> (T)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Find the relevant column</a:t>
            </a:r>
          </a:p>
          <a:p>
            <a:pPr lvl="2"/>
            <a:r>
              <a:rPr lang="en-US" dirty="0"/>
              <a:t>﻿</a:t>
            </a:r>
            <a:r>
              <a:rPr lang="en-US" dirty="0" err="1"/>
              <a:t>Extract_Columns</a:t>
            </a:r>
            <a:r>
              <a:rPr lang="en-US" dirty="0"/>
              <a:t> (T, {c})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Find the </a:t>
            </a:r>
            <a:r>
              <a:rPr lang="en-US" dirty="0" err="1"/>
              <a:t>relavant</a:t>
            </a:r>
            <a:r>
              <a:rPr lang="en-US" dirty="0"/>
              <a:t> row</a:t>
            </a:r>
          </a:p>
          <a:p>
            <a:pPr lvl="2"/>
            <a:r>
              <a:rPr lang="en-US" dirty="0"/>
              <a:t>﻿</a:t>
            </a:r>
            <a:r>
              <a:rPr lang="en-US" dirty="0" err="1"/>
              <a:t>Extract_SubTable</a:t>
            </a:r>
            <a:r>
              <a:rPr lang="en-US" dirty="0"/>
              <a:t> (T, {c}, {j})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Linearize the </a:t>
            </a:r>
            <a:r>
              <a:rPr lang="en-US" dirty="0" err="1"/>
              <a:t>subtable</a:t>
            </a:r>
            <a:r>
              <a:rPr lang="en-US" dirty="0"/>
              <a:t> to LLMs to derive the answer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C3D78-F5A5-AB1D-F590-B4047BE2C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399123-08CE-8958-96B5-2965686E7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89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5E282-95EC-8A2C-CFDE-5F9CCC770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Information-seeking Procedure</a:t>
            </a:r>
          </a:p>
        </p:txBody>
      </p:sp>
      <p:pic>
        <p:nvPicPr>
          <p:cNvPr id="7" name="Content Placeholder 6" descr="A diagram of a sports team&#10;&#10;Description automatically generated with medium confidence">
            <a:extLst>
              <a:ext uri="{FF2B5EF4-FFF2-40B4-BE49-F238E27FC236}">
                <a16:creationId xmlns:a16="http://schemas.microsoft.com/office/drawing/2014/main" id="{0E641C73-AFE8-CE20-1A67-F7A547FE4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95500"/>
            <a:ext cx="3835400" cy="20955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D3730-3C57-DBDA-C111-33125F89B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E53C43-3637-2E7D-173E-6B4620619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17</a:t>
            </a:fld>
            <a:endParaRPr lang="en-US"/>
          </a:p>
        </p:txBody>
      </p:sp>
      <p:pic>
        <p:nvPicPr>
          <p:cNvPr id="11" name="Picture 10" descr="A group of text on a white background&#10;&#10;Description automatically generated">
            <a:extLst>
              <a:ext uri="{FF2B5EF4-FFF2-40B4-BE49-F238E27FC236}">
                <a16:creationId xmlns:a16="http://schemas.microsoft.com/office/drawing/2014/main" id="{0113084D-B832-3900-F894-C34B108DA4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340"/>
          <a:stretch/>
        </p:blipFill>
        <p:spPr>
          <a:xfrm>
            <a:off x="5342890" y="1830071"/>
            <a:ext cx="4095750" cy="935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681CFC-C070-E542-DFBB-F07B9C4A573E}"/>
              </a:ext>
            </a:extLst>
          </p:cNvPr>
          <p:cNvSpPr txBox="1"/>
          <p:nvPr/>
        </p:nvSpPr>
        <p:spPr>
          <a:xfrm>
            <a:off x="838200" y="4426097"/>
            <a:ext cx="4431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﻿what is the last stadium listed on this chart?</a:t>
            </a:r>
          </a:p>
        </p:txBody>
      </p:sp>
    </p:spTree>
    <p:extLst>
      <p:ext uri="{BB962C8B-B14F-4D97-AF65-F5344CB8AC3E}">
        <p14:creationId xmlns:p14="http://schemas.microsoft.com/office/powerpoint/2010/main" val="894140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5E282-95EC-8A2C-CFDE-5F9CCC770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Information-seeking Procedure</a:t>
            </a:r>
          </a:p>
        </p:txBody>
      </p:sp>
      <p:pic>
        <p:nvPicPr>
          <p:cNvPr id="7" name="Content Placeholder 6" descr="A diagram of a sports team&#10;&#10;Description automatically generated with medium confidence">
            <a:extLst>
              <a:ext uri="{FF2B5EF4-FFF2-40B4-BE49-F238E27FC236}">
                <a16:creationId xmlns:a16="http://schemas.microsoft.com/office/drawing/2014/main" id="{0E641C73-AFE8-CE20-1A67-F7A547FE4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95500"/>
            <a:ext cx="3835400" cy="20955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D3730-3C57-DBDA-C111-33125F89B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E53C43-3637-2E7D-173E-6B4620619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18</a:t>
            </a:fld>
            <a:endParaRPr lang="en-US"/>
          </a:p>
        </p:txBody>
      </p:sp>
      <p:pic>
        <p:nvPicPr>
          <p:cNvPr id="11" name="Picture 10" descr="A group of text on a white background&#10;&#10;Description automatically generated">
            <a:extLst>
              <a:ext uri="{FF2B5EF4-FFF2-40B4-BE49-F238E27FC236}">
                <a16:creationId xmlns:a16="http://schemas.microsoft.com/office/drawing/2014/main" id="{0113084D-B832-3900-F894-C34B108DA4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4278"/>
          <a:stretch/>
        </p:blipFill>
        <p:spPr>
          <a:xfrm>
            <a:off x="5342890" y="1830071"/>
            <a:ext cx="4095750" cy="182753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5CBBF2E-9511-4E91-C614-3333408A1501}"/>
              </a:ext>
            </a:extLst>
          </p:cNvPr>
          <p:cNvSpPr txBox="1"/>
          <p:nvPr/>
        </p:nvSpPr>
        <p:spPr>
          <a:xfrm>
            <a:off x="838200" y="4426097"/>
            <a:ext cx="4431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﻿what is the last stadium listed on this chart?</a:t>
            </a:r>
          </a:p>
        </p:txBody>
      </p:sp>
    </p:spTree>
    <p:extLst>
      <p:ext uri="{BB962C8B-B14F-4D97-AF65-F5344CB8AC3E}">
        <p14:creationId xmlns:p14="http://schemas.microsoft.com/office/powerpoint/2010/main" val="28435875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5E282-95EC-8A2C-CFDE-5F9CCC770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Information-seeking Procedure</a:t>
            </a:r>
          </a:p>
        </p:txBody>
      </p:sp>
      <p:pic>
        <p:nvPicPr>
          <p:cNvPr id="7" name="Content Placeholder 6" descr="A diagram of a sports team&#10;&#10;Description automatically generated with medium confidence">
            <a:extLst>
              <a:ext uri="{FF2B5EF4-FFF2-40B4-BE49-F238E27FC236}">
                <a16:creationId xmlns:a16="http://schemas.microsoft.com/office/drawing/2014/main" id="{0E641C73-AFE8-CE20-1A67-F7A547FE4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95500"/>
            <a:ext cx="3835400" cy="20955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D3730-3C57-DBDA-C111-33125F89B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E53C43-3637-2E7D-173E-6B4620619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19</a:t>
            </a:fld>
            <a:endParaRPr lang="en-US"/>
          </a:p>
        </p:txBody>
      </p:sp>
      <p:pic>
        <p:nvPicPr>
          <p:cNvPr id="11" name="Picture 10" descr="A group of text on a white background&#10;&#10;Description automatically generated">
            <a:extLst>
              <a:ext uri="{FF2B5EF4-FFF2-40B4-BE49-F238E27FC236}">
                <a16:creationId xmlns:a16="http://schemas.microsoft.com/office/drawing/2014/main" id="{0113084D-B832-3900-F894-C34B108DA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2890" y="1830070"/>
            <a:ext cx="4095750" cy="27806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9E1ECE-9D24-1661-8769-2123D0A208C8}"/>
              </a:ext>
            </a:extLst>
          </p:cNvPr>
          <p:cNvSpPr txBox="1"/>
          <p:nvPr/>
        </p:nvSpPr>
        <p:spPr>
          <a:xfrm>
            <a:off x="838200" y="4426097"/>
            <a:ext cx="4431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﻿what is the last stadium listed on this chart?</a:t>
            </a:r>
          </a:p>
        </p:txBody>
      </p:sp>
    </p:spTree>
    <p:extLst>
      <p:ext uri="{BB962C8B-B14F-4D97-AF65-F5344CB8AC3E}">
        <p14:creationId xmlns:p14="http://schemas.microsoft.com/office/powerpoint/2010/main" val="3534254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197C1-A0F0-1841-8976-BBF3E85D0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F0921-B50C-FE2D-E2F0-6E4267084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4B84B4-A17E-D69A-0E0B-B9A794F5E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FE7EF2-53A9-83D7-F4E9-21FF6AE0A305}"/>
              </a:ext>
            </a:extLst>
          </p:cNvPr>
          <p:cNvSpPr txBox="1"/>
          <p:nvPr/>
        </p:nvSpPr>
        <p:spPr>
          <a:xfrm>
            <a:off x="1269104" y="5308346"/>
            <a:ext cx="893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Language Model has become the standard approach to address all kinds of AI problems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CF04D6-B1BE-DAE1-0ED0-4CC0F760B6F3}"/>
              </a:ext>
            </a:extLst>
          </p:cNvPr>
          <p:cNvSpPr txBox="1"/>
          <p:nvPr/>
        </p:nvSpPr>
        <p:spPr>
          <a:xfrm>
            <a:off x="1269104" y="5752134"/>
            <a:ext cx="9694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current focus has been on plain text scenarios, how about other structured knowledge like table?</a:t>
            </a:r>
          </a:p>
        </p:txBody>
      </p:sp>
      <p:pic>
        <p:nvPicPr>
          <p:cNvPr id="1032" name="Picture 8" descr="Large Language Models and Data Management - Ontotext">
            <a:extLst>
              <a:ext uri="{FF2B5EF4-FFF2-40B4-BE49-F238E27FC236}">
                <a16:creationId xmlns:a16="http://schemas.microsoft.com/office/drawing/2014/main" id="{AF74F27F-8F19-37A9-D2E9-E6F02DFCE2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533" y="1351365"/>
            <a:ext cx="7632700" cy="381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532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5E282-95EC-8A2C-CFDE-5F9CCC770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Information-seeking Procedure</a:t>
            </a:r>
          </a:p>
        </p:txBody>
      </p:sp>
      <p:pic>
        <p:nvPicPr>
          <p:cNvPr id="7" name="Content Placeholder 6" descr="A diagram of a sports team&#10;&#10;Description automatically generated with medium confidence">
            <a:extLst>
              <a:ext uri="{FF2B5EF4-FFF2-40B4-BE49-F238E27FC236}">
                <a16:creationId xmlns:a16="http://schemas.microsoft.com/office/drawing/2014/main" id="{0E641C73-AFE8-CE20-1A67-F7A547FE4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95500"/>
            <a:ext cx="3835400" cy="20955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D3730-3C57-DBDA-C111-33125F89B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E53C43-3637-2E7D-173E-6B4620619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20</a:t>
            </a:fld>
            <a:endParaRPr lang="en-US"/>
          </a:p>
        </p:txBody>
      </p:sp>
      <p:pic>
        <p:nvPicPr>
          <p:cNvPr id="11" name="Picture 10" descr="A group of text on a white background&#10;&#10;Description automatically generated">
            <a:extLst>
              <a:ext uri="{FF2B5EF4-FFF2-40B4-BE49-F238E27FC236}">
                <a16:creationId xmlns:a16="http://schemas.microsoft.com/office/drawing/2014/main" id="{0113084D-B832-3900-F894-C34B108DA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2890" y="1830070"/>
            <a:ext cx="4095750" cy="27806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9E1ECE-9D24-1661-8769-2123D0A208C8}"/>
              </a:ext>
            </a:extLst>
          </p:cNvPr>
          <p:cNvSpPr txBox="1"/>
          <p:nvPr/>
        </p:nvSpPr>
        <p:spPr>
          <a:xfrm>
            <a:off x="838200" y="4426097"/>
            <a:ext cx="4431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﻿what is the last stadium listed on this chart?</a:t>
            </a:r>
          </a:p>
        </p:txBody>
      </p:sp>
      <p:pic>
        <p:nvPicPr>
          <p:cNvPr id="3" name="Picture 6" descr="Hand drawn ink arrow illustration in sketch style. Business doodle clipart.  Single element for design 14826478 Vector Art at Vecteezy">
            <a:extLst>
              <a:ext uri="{FF2B5EF4-FFF2-40B4-BE49-F238E27FC236}">
                <a16:creationId xmlns:a16="http://schemas.microsoft.com/office/drawing/2014/main" id="{81586D49-F855-8562-E0BB-2B8BB858D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389" y="5075766"/>
            <a:ext cx="1431942" cy="107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1BD228-F68B-EAC1-E73E-E34B362B7CB4}"/>
              </a:ext>
            </a:extLst>
          </p:cNvPr>
          <p:cNvSpPr txBox="1"/>
          <p:nvPr/>
        </p:nvSpPr>
        <p:spPr>
          <a:xfrm>
            <a:off x="1097280" y="5394960"/>
            <a:ext cx="2791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Stadium: {Provident, … DW}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280FD-D7C2-B61D-461F-E272D37D109B}"/>
              </a:ext>
            </a:extLst>
          </p:cNvPr>
          <p:cNvSpPr txBox="1"/>
          <p:nvPr/>
        </p:nvSpPr>
        <p:spPr>
          <a:xfrm>
            <a:off x="6444355" y="5427985"/>
            <a:ext cx="13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Answer: DW</a:t>
            </a:r>
          </a:p>
        </p:txBody>
      </p:sp>
    </p:spTree>
    <p:extLst>
      <p:ext uri="{BB962C8B-B14F-4D97-AF65-F5344CB8AC3E}">
        <p14:creationId xmlns:p14="http://schemas.microsoft.com/office/powerpoint/2010/main" val="7528918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03A1D-F179-5A15-AD7D-372DBD459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StructGPT</a:t>
            </a:r>
            <a:r>
              <a:rPr lang="en-US" dirty="0"/>
              <a:t> Results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B0DC063-5566-A5C7-44B0-974DEC3F35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4647" y="1344531"/>
            <a:ext cx="5834318" cy="406001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52F2C-FDE5-5C51-70D9-8110F8B96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F49BA5-A362-B302-8566-DABC6727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21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8C4F83-E265-0D8E-D838-20FFF2CBB504}"/>
              </a:ext>
            </a:extLst>
          </p:cNvPr>
          <p:cNvSpPr txBox="1"/>
          <p:nvPr/>
        </p:nvSpPr>
        <p:spPr>
          <a:xfrm>
            <a:off x="2539449" y="5538346"/>
            <a:ext cx="7113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StructGPT</a:t>
            </a:r>
            <a:r>
              <a:rPr lang="en-US" dirty="0"/>
              <a:t> improves significantly over </a:t>
            </a:r>
            <a:r>
              <a:rPr lang="en-US" dirty="0" err="1"/>
              <a:t>TableCoT</a:t>
            </a:r>
            <a:r>
              <a:rPr lang="en-US" dirty="0"/>
              <a:t>, but it lags behind BINDER.</a:t>
            </a:r>
          </a:p>
        </p:txBody>
      </p:sp>
    </p:spTree>
    <p:extLst>
      <p:ext uri="{BB962C8B-B14F-4D97-AF65-F5344CB8AC3E}">
        <p14:creationId xmlns:p14="http://schemas.microsoft.com/office/powerpoint/2010/main" val="1906858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3D7F4-61CD-2E13-C47B-A5C0AAFBE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DePlot</a:t>
            </a:r>
            <a:r>
              <a:rPr lang="en-US" dirty="0"/>
              <a:t> &amp; Matcha (Liu et al. 2023)</a:t>
            </a:r>
          </a:p>
        </p:txBody>
      </p:sp>
      <p:pic>
        <p:nvPicPr>
          <p:cNvPr id="7" name="Content Placeholder 6" descr="A graph with different colored bars&#10;&#10;Description automatically generated">
            <a:extLst>
              <a:ext uri="{FF2B5EF4-FFF2-40B4-BE49-F238E27FC236}">
                <a16:creationId xmlns:a16="http://schemas.microsoft.com/office/drawing/2014/main" id="{1E210F53-2BF8-4891-86F5-8CC1684C32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1172" y="1210734"/>
            <a:ext cx="5693028" cy="51987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240F7-6141-55DF-8E21-CB8B0DE8B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0455D8-23DB-1384-F03B-802AD92E6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22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B82E89-8E1B-B875-5F02-A1BA573109EC}"/>
              </a:ext>
            </a:extLst>
          </p:cNvPr>
          <p:cNvSpPr txBox="1"/>
          <p:nvPr/>
        </p:nvSpPr>
        <p:spPr>
          <a:xfrm>
            <a:off x="937260" y="3229544"/>
            <a:ext cx="3737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Visual Tabular data is also pervasive in </a:t>
            </a:r>
          </a:p>
          <a:p>
            <a:r>
              <a:rPr lang="en-US" dirty="0"/>
              <a:t>our daily applications.</a:t>
            </a:r>
          </a:p>
        </p:txBody>
      </p:sp>
    </p:spTree>
    <p:extLst>
      <p:ext uri="{BB962C8B-B14F-4D97-AF65-F5344CB8AC3E}">
        <p14:creationId xmlns:p14="http://schemas.microsoft.com/office/powerpoint/2010/main" val="25173960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CF3FE-F8EC-611F-A822-198BFD6DF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Motiavtion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73AB9-708E-FDF7-89D4-B265644DF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Plot &amp; Chart Question Answering</a:t>
            </a:r>
          </a:p>
          <a:p>
            <a:pPr lvl="1"/>
            <a:r>
              <a:rPr lang="en-US" dirty="0"/>
              <a:t>Recognizing numbers and text in the figure</a:t>
            </a:r>
          </a:p>
          <a:p>
            <a:pPr lvl="1"/>
            <a:r>
              <a:rPr lang="en-US" dirty="0"/>
              <a:t>Deliberate reasoning with numbers and operations</a:t>
            </a:r>
          </a:p>
          <a:p>
            <a:endParaRPr lang="en-US" dirty="0"/>
          </a:p>
          <a:p>
            <a:r>
              <a:rPr lang="en-US" dirty="0"/>
              <a:t>Handling Plot &amp; Chart QA with tools</a:t>
            </a:r>
          </a:p>
          <a:p>
            <a:pPr lvl="1"/>
            <a:r>
              <a:rPr lang="en-US" dirty="0"/>
              <a:t>De-render the plots &amp; Chart into tables</a:t>
            </a:r>
          </a:p>
          <a:p>
            <a:pPr lvl="1"/>
            <a:r>
              <a:rPr lang="en-US" dirty="0"/>
              <a:t>Utilizing LLMs to perform reasoning to derive the answer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7D8E-0758-6A6A-93CE-03C1D7B44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E8E803-C8C2-2935-AFCB-FD040EF7A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808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2F4A1-F472-CDA3-4E18-F88C88068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0DA88-6968-F41A-C9B8-53EFF90B5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De-rendering is difficulty, prior work is limited</a:t>
            </a:r>
          </a:p>
          <a:p>
            <a:pPr lvl="1"/>
            <a:r>
              <a:rPr lang="en-US" dirty="0"/>
              <a:t>﻿Combining complex hand- designed rules</a:t>
            </a:r>
          </a:p>
          <a:p>
            <a:pPr lvl="1"/>
            <a:r>
              <a:rPr lang="en-US" dirty="0"/>
              <a:t>OCR, </a:t>
            </a:r>
            <a:r>
              <a:rPr lang="en-US" dirty="0" err="1"/>
              <a:t>keypoint</a:t>
            </a:r>
            <a:r>
              <a:rPr lang="en-US" dirty="0"/>
              <a:t> detection</a:t>
            </a:r>
          </a:p>
          <a:p>
            <a:pPr lvl="1"/>
            <a:r>
              <a:rPr lang="en-US" dirty="0"/>
              <a:t>Object segmentation modules</a:t>
            </a:r>
          </a:p>
          <a:p>
            <a:endParaRPr lang="en-US" dirty="0"/>
          </a:p>
          <a:p>
            <a:r>
              <a:rPr lang="en-US" dirty="0" err="1"/>
              <a:t>DePlot</a:t>
            </a:r>
            <a:r>
              <a:rPr lang="en-US" dirty="0"/>
              <a:t>: More unified De-rendering module</a:t>
            </a:r>
          </a:p>
          <a:p>
            <a:pPr lvl="1"/>
            <a:r>
              <a:rPr lang="en-US" dirty="0"/>
              <a:t>Able to handle various types of plots</a:t>
            </a:r>
          </a:p>
          <a:p>
            <a:pPr lvl="1"/>
            <a:r>
              <a:rPr lang="en-US" dirty="0"/>
              <a:t>End-to-End model without pipelining</a:t>
            </a:r>
          </a:p>
          <a:p>
            <a:pPr lvl="1"/>
            <a:r>
              <a:rPr lang="en-US" dirty="0"/>
              <a:t>Considers both textual and numerical entries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5247B-8718-26D8-CDF5-59DF0F5EE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7BF03-D069-FCB8-9ECB-CF2FAE628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2925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BAF93-9AED-8815-8077-43AEADFFE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De-Render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689C4-390E-0DAB-BD37-CDE960CFA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8040" y="1346200"/>
            <a:ext cx="4175760" cy="48307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training corpus is a set of parallel plot-table pairs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Synthetic data: generated by using the existing Python libraries</a:t>
            </a:r>
          </a:p>
          <a:p>
            <a:pPr lvl="1"/>
            <a:r>
              <a:rPr lang="en-US" dirty="0"/>
              <a:t>Real-world data: crawled from different website like </a:t>
            </a:r>
            <a:r>
              <a:rPr lang="en-US" dirty="0" err="1"/>
              <a:t>statista.com</a:t>
            </a:r>
            <a:r>
              <a:rPr lang="en-US" dirty="0"/>
              <a:t>, </a:t>
            </a:r>
            <a:r>
              <a:rPr lang="en-US" dirty="0" err="1"/>
              <a:t>pewresearch.com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0C761-2D39-C4EF-4319-5D3CD1021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8E67C-A81A-0AFF-F143-53B217B51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25</a:t>
            </a:fld>
            <a:endParaRPr lang="en-US"/>
          </a:p>
        </p:txBody>
      </p:sp>
      <p:pic>
        <p:nvPicPr>
          <p:cNvPr id="7" name="Picture 6" descr="A graph of a graph with a line&#10;&#10;Description automatically generated with medium confidence">
            <a:extLst>
              <a:ext uri="{FF2B5EF4-FFF2-40B4-BE49-F238E27FC236}">
                <a16:creationId xmlns:a16="http://schemas.microsoft.com/office/drawing/2014/main" id="{C564A820-AA3C-8627-2A8A-04E895CF9C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25" r="2243" b="7496"/>
          <a:stretch/>
        </p:blipFill>
        <p:spPr>
          <a:xfrm>
            <a:off x="838200" y="1475946"/>
            <a:ext cx="4537711" cy="31411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951C9F-53C9-4513-4612-B43E8E9A5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177790"/>
            <a:ext cx="7772400" cy="921518"/>
          </a:xfrm>
          <a:prstGeom prst="rect">
            <a:avLst/>
          </a:prstGeom>
        </p:spPr>
      </p:pic>
      <p:sp>
        <p:nvSpPr>
          <p:cNvPr id="10" name="Down Arrow 9">
            <a:extLst>
              <a:ext uri="{FF2B5EF4-FFF2-40B4-BE49-F238E27FC236}">
                <a16:creationId xmlns:a16="http://schemas.microsoft.com/office/drawing/2014/main" id="{683F740A-D7E9-FF80-F588-D1546D71DB90}"/>
              </a:ext>
            </a:extLst>
          </p:cNvPr>
          <p:cNvSpPr/>
          <p:nvPr/>
        </p:nvSpPr>
        <p:spPr>
          <a:xfrm>
            <a:off x="2907030" y="4617079"/>
            <a:ext cx="400050" cy="560711"/>
          </a:xfrm>
          <a:prstGeom prst="downArrow">
            <a:avLst>
              <a:gd name="adj1" fmla="val 15714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7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2D31C-ED60-9479-1A12-2135110DC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DePlot</a:t>
            </a:r>
            <a:r>
              <a:rPr lang="en-US" dirty="0"/>
              <a:t> + </a:t>
            </a:r>
            <a:r>
              <a:rPr lang="en-US" dirty="0" err="1"/>
              <a:t>CoT</a:t>
            </a:r>
            <a:r>
              <a:rPr lang="en-US" dirty="0"/>
              <a:t>/</a:t>
            </a:r>
            <a:r>
              <a:rPr lang="en-US" dirty="0" err="1"/>
              <a:t>PoT</a:t>
            </a:r>
            <a:r>
              <a:rPr lang="en-US" dirty="0"/>
              <a:t> prompting 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B91DEC9C-39C6-7F60-C3A1-B6D78ABB8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1615" y="1346200"/>
            <a:ext cx="8128770" cy="483076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4A3C9-A4B2-94AC-F756-B990020CB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23BE74-57ED-CE01-F516-22B9B1FB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1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C1749-2D8D-32D3-B007-B9B96E6ED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DePlot</a:t>
            </a:r>
            <a:r>
              <a:rPr lang="en-US" dirty="0"/>
              <a:t> Experimental Results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D7D66-00BB-8198-85F8-C276AC4ED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D9FE4A-79D7-4890-1443-47F79DB9C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27</a:t>
            </a:fld>
            <a:endParaRPr lang="en-US"/>
          </a:p>
        </p:txBody>
      </p:sp>
      <p:pic>
        <p:nvPicPr>
          <p:cNvPr id="9" name="Content Placeholder 8" descr="A table of numbers and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DA05BBEB-B8FA-7DE6-4061-CDF74A4C06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8401" y="1346200"/>
            <a:ext cx="8075198" cy="4830763"/>
          </a:xfrm>
        </p:spPr>
      </p:pic>
    </p:spTree>
    <p:extLst>
      <p:ext uri="{BB962C8B-B14F-4D97-AF65-F5344CB8AC3E}">
        <p14:creationId xmlns:p14="http://schemas.microsoft.com/office/powerpoint/2010/main" val="39849125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65765-67D8-B442-5A2C-8678F0B7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DOMINO (Wang et al. 2023)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9335D-9BD9-42E5-980F-60CBF1361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Fine-grained tool usage for interactive access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Breaking down the perception into several atomic operations</a:t>
            </a:r>
          </a:p>
          <a:p>
            <a:pPr lvl="1"/>
            <a:r>
              <a:rPr lang="en-US" dirty="0"/>
              <a:t>Describe: this operation outputs the description of the whole input figure</a:t>
            </a:r>
          </a:p>
          <a:p>
            <a:pPr lvl="1"/>
            <a:r>
              <a:rPr lang="en-US" dirty="0"/>
              <a:t>Extract-Point: this operation identifies a single value from the chart</a:t>
            </a:r>
          </a:p>
          <a:p>
            <a:pPr lvl="1"/>
            <a:r>
              <a:rPr lang="en-US" dirty="0"/>
              <a:t>Extract-Group: this operation identifies a group of values from the chart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5CE55-DA95-5519-D1C7-A074638B6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D6293B-5D81-F613-E4A5-A9FFFC7B4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28</a:t>
            </a:fld>
            <a:endParaRPr lang="en-US" dirty="0"/>
          </a:p>
        </p:txBody>
      </p:sp>
      <p:pic>
        <p:nvPicPr>
          <p:cNvPr id="6" name="Content Placeholder 6" descr="A graph with different colored bars&#10;&#10;Description automatically generated">
            <a:extLst>
              <a:ext uri="{FF2B5EF4-FFF2-40B4-BE49-F238E27FC236}">
                <a16:creationId xmlns:a16="http://schemas.microsoft.com/office/drawing/2014/main" id="{DE2BBDF5-49BD-9710-F565-8C11D92BB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033" y="2068617"/>
            <a:ext cx="2252932" cy="2057329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BA3FB3DE-1E3A-C4B9-92FB-672CCE348FA1}"/>
              </a:ext>
            </a:extLst>
          </p:cNvPr>
          <p:cNvSpPr/>
          <p:nvPr/>
        </p:nvSpPr>
        <p:spPr>
          <a:xfrm>
            <a:off x="3873261" y="2896381"/>
            <a:ext cx="379562" cy="24154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6CCDC7-7EFD-9212-B21E-6F35012B351A}"/>
              </a:ext>
            </a:extLst>
          </p:cNvPr>
          <p:cNvSpPr txBox="1"/>
          <p:nvPr/>
        </p:nvSpPr>
        <p:spPr>
          <a:xfrm>
            <a:off x="4590341" y="2832485"/>
            <a:ext cx="74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Tool 1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1FF17806-40DA-EB8B-A710-B1CC1707C8F0}"/>
              </a:ext>
            </a:extLst>
          </p:cNvPr>
          <p:cNvSpPr/>
          <p:nvPr/>
        </p:nvSpPr>
        <p:spPr>
          <a:xfrm>
            <a:off x="5648186" y="2896381"/>
            <a:ext cx="379562" cy="24154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5EE3BB-ED80-BF05-145B-FDBA2EF029F8}"/>
              </a:ext>
            </a:extLst>
          </p:cNvPr>
          <p:cNvSpPr txBox="1"/>
          <p:nvPr/>
        </p:nvSpPr>
        <p:spPr>
          <a:xfrm>
            <a:off x="6264344" y="2832485"/>
            <a:ext cx="74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Tool 2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09AE247-A69A-0353-1D4D-B40521490D8B}"/>
              </a:ext>
            </a:extLst>
          </p:cNvPr>
          <p:cNvSpPr/>
          <p:nvPr/>
        </p:nvSpPr>
        <p:spPr>
          <a:xfrm>
            <a:off x="7316704" y="2896381"/>
            <a:ext cx="379562" cy="24154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D758FA-E4F7-F401-E13E-14DF0A6C4181}"/>
              </a:ext>
            </a:extLst>
          </p:cNvPr>
          <p:cNvSpPr txBox="1"/>
          <p:nvPr/>
        </p:nvSpPr>
        <p:spPr>
          <a:xfrm>
            <a:off x="7867768" y="2832485"/>
            <a:ext cx="74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Tool 3</a:t>
            </a:r>
          </a:p>
        </p:txBody>
      </p:sp>
    </p:spTree>
    <p:extLst>
      <p:ext uri="{BB962C8B-B14F-4D97-AF65-F5344CB8AC3E}">
        <p14:creationId xmlns:p14="http://schemas.microsoft.com/office/powerpoint/2010/main" val="31649182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1E461-B9C9-838D-03BD-3DD54A3D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the tool usage</a:t>
            </a:r>
          </a:p>
        </p:txBody>
      </p:sp>
      <p:pic>
        <p:nvPicPr>
          <p:cNvPr id="7" name="Content Placeholder 6" descr="A screenshot of a questionnaire&#10;&#10;Description automatically generated">
            <a:extLst>
              <a:ext uri="{FF2B5EF4-FFF2-40B4-BE49-F238E27FC236}">
                <a16:creationId xmlns:a16="http://schemas.microsoft.com/office/drawing/2014/main" id="{6976C88F-F047-7F73-AF04-C045CB0F66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7253" y="1346200"/>
            <a:ext cx="7137494" cy="483076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0B32E-A1B9-A4E8-142F-530616DA2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232C26-D443-0C22-00AA-AC6C30F6D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518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AC12A-0AD1-FB17-E419-05000C29A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2EEC9-343D-27B1-22FD-6E6985895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Accessing tables with tools</a:t>
            </a:r>
          </a:p>
          <a:p>
            <a:pPr lvl="1"/>
            <a:r>
              <a:rPr lang="en-US" dirty="0"/>
              <a:t>Pros and Cons</a:t>
            </a:r>
          </a:p>
          <a:p>
            <a:pPr lvl="1"/>
            <a:endParaRPr lang="en-US" dirty="0"/>
          </a:p>
          <a:p>
            <a:r>
              <a:rPr lang="en-US" dirty="0"/>
              <a:t>Interacting with web tables</a:t>
            </a:r>
          </a:p>
          <a:p>
            <a:pPr lvl="1"/>
            <a:r>
              <a:rPr lang="en-US" dirty="0" err="1"/>
              <a:t>StructGPT</a:t>
            </a:r>
            <a:r>
              <a:rPr lang="en-US" dirty="0"/>
              <a:t> (Jiang et al. 2023)</a:t>
            </a:r>
          </a:p>
          <a:p>
            <a:pPr lvl="1"/>
            <a:r>
              <a:rPr lang="en-US" dirty="0"/>
              <a:t>BINDER (Cheng et al. 2022)</a:t>
            </a:r>
          </a:p>
          <a:p>
            <a:pPr lvl="1"/>
            <a:r>
              <a:rPr lang="en-US" dirty="0"/>
              <a:t>Chain of Table (anonymous)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Interacting with visual tabular data</a:t>
            </a:r>
          </a:p>
          <a:p>
            <a:pPr lvl="1"/>
            <a:r>
              <a:rPr lang="en-US" dirty="0" err="1"/>
              <a:t>Deplot</a:t>
            </a:r>
            <a:r>
              <a:rPr lang="en-US" dirty="0"/>
              <a:t> &amp; Matcha (Liu et al. 2023)</a:t>
            </a:r>
          </a:p>
          <a:p>
            <a:pPr lvl="1"/>
            <a:r>
              <a:rPr lang="en-US" dirty="0" err="1"/>
              <a:t>ChartReader</a:t>
            </a:r>
            <a:r>
              <a:rPr lang="en-US" dirty="0"/>
              <a:t> (Cheng et al. 2023)</a:t>
            </a:r>
          </a:p>
          <a:p>
            <a:pPr lvl="1"/>
            <a:r>
              <a:rPr lang="en-US" dirty="0"/>
              <a:t>DOMINO (Want et al. 2023)</a:t>
            </a:r>
          </a:p>
          <a:p>
            <a:endParaRPr lang="en-US" dirty="0"/>
          </a:p>
          <a:p>
            <a:r>
              <a:rPr lang="en-US" dirty="0"/>
              <a:t>Future Directions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275F2-1223-9428-9B1B-46CE9B1DA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C4706-3013-654E-ABA3-1F4EAA0D727D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055F85-D425-02C4-D0F5-7F4BAA80D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35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21355-BCD3-842F-2466-2E86F170E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1 &amp; System 2</a:t>
            </a:r>
          </a:p>
        </p:txBody>
      </p:sp>
      <p:pic>
        <p:nvPicPr>
          <p:cNvPr id="7" name="Content Placeholder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73EAE77-FADF-9AEF-D972-5CE6CA7FCF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7556" y="1346200"/>
            <a:ext cx="10296887" cy="483076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932AD-5499-4F03-CBD0-4912C678E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72C0D-AEAC-A255-6970-A40DBBB5F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4179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EB8D1-9268-4ADB-AAF2-CD8410F9A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FCAD0-3B0A-E176-163B-2FD04D74E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1 works as a visual recognizer</a:t>
            </a:r>
          </a:p>
          <a:p>
            <a:pPr lvl="1"/>
            <a:r>
              <a:rPr lang="en-US" dirty="0"/>
              <a:t>Implement Describe, Extract-Single/Group function</a:t>
            </a:r>
          </a:p>
          <a:p>
            <a:pPr lvl="1"/>
            <a:r>
              <a:rPr lang="en-US" dirty="0"/>
              <a:t>The results are fed to system 2 for further reasoning</a:t>
            </a:r>
          </a:p>
          <a:p>
            <a:pPr lvl="1"/>
            <a:endParaRPr lang="en-US" dirty="0"/>
          </a:p>
          <a:p>
            <a:r>
              <a:rPr lang="en-US" dirty="0"/>
              <a:t>System 2 breaks down the whole question into multiple stages</a:t>
            </a:r>
          </a:p>
          <a:p>
            <a:pPr lvl="1"/>
            <a:r>
              <a:rPr lang="en-US" dirty="0"/>
              <a:t>Call [Describe]</a:t>
            </a:r>
          </a:p>
          <a:p>
            <a:pPr lvl="2"/>
            <a:r>
              <a:rPr lang="en-US" dirty="0"/>
              <a:t>System 1 will return a summary of the chart &amp; plot</a:t>
            </a:r>
          </a:p>
          <a:p>
            <a:pPr lvl="1"/>
            <a:r>
              <a:rPr lang="en-US" dirty="0"/>
              <a:t>Call [Extract *]</a:t>
            </a:r>
          </a:p>
          <a:p>
            <a:pPr lvl="2"/>
            <a:r>
              <a:rPr lang="en-US" dirty="0"/>
              <a:t>System 1 returns the values</a:t>
            </a:r>
          </a:p>
          <a:p>
            <a:pPr lvl="1"/>
            <a:r>
              <a:rPr lang="en-US" dirty="0"/>
              <a:t>Deliberate reasoning</a:t>
            </a:r>
          </a:p>
          <a:p>
            <a:pPr lvl="2"/>
            <a:r>
              <a:rPr lang="en-US" dirty="0"/>
              <a:t>System 2 will take the extracted information from the figure to do deliberate reasoning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4D2E3-336C-E5B0-DBD5-4FC642FD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B31C61-899D-A116-CA00-E0B0FB259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767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D759C-3D15-4CD6-552B-9458CB6DF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85D5E-E962-A1AF-F3CF-B27F04528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1 Visual Encoder-Decoder</a:t>
            </a:r>
          </a:p>
          <a:p>
            <a:pPr lvl="1"/>
            <a:r>
              <a:rPr lang="en-US" dirty="0"/>
              <a:t>Initialized from </a:t>
            </a:r>
            <a:r>
              <a:rPr lang="en-US" dirty="0" err="1"/>
              <a:t>DePlot</a:t>
            </a:r>
            <a:r>
              <a:rPr lang="en-US" dirty="0"/>
              <a:t> Checkpoint</a:t>
            </a:r>
          </a:p>
          <a:p>
            <a:pPr lvl="1"/>
            <a:r>
              <a:rPr lang="en-US" dirty="0"/>
              <a:t>Fine-tuned trained on top of the with synthesized data</a:t>
            </a:r>
          </a:p>
          <a:p>
            <a:pPr lvl="1"/>
            <a:r>
              <a:rPr lang="en-US" dirty="0"/>
              <a:t>Implement three functions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System 2 LLM</a:t>
            </a:r>
          </a:p>
          <a:p>
            <a:pPr lvl="1"/>
            <a:r>
              <a:rPr lang="en-US" dirty="0"/>
              <a:t>Initialized from 70B Llama checkpoint</a:t>
            </a:r>
          </a:p>
          <a:p>
            <a:pPr lvl="1"/>
            <a:r>
              <a:rPr lang="en-US" dirty="0"/>
              <a:t>Fine-tuned on only 100 hand-annotated examples</a:t>
            </a:r>
          </a:p>
          <a:p>
            <a:pPr lvl="1"/>
            <a:r>
              <a:rPr lang="en-US" dirty="0"/>
              <a:t>Few-shot training achieves great performance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C8CC0-960F-6BFC-4836-5570CDBC8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FAC2D8-9299-C094-FFAA-125F11A91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809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E1476-877A-20B7-C7BB-E93F9FAE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DOMINO Results</a:t>
            </a:r>
          </a:p>
        </p:txBody>
      </p:sp>
      <p:pic>
        <p:nvPicPr>
          <p:cNvPr id="7" name="Content Placeholder 6" descr="A table of data with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350E5977-A718-8964-6526-6FEB7BED29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56"/>
          <a:stretch/>
        </p:blipFill>
        <p:spPr>
          <a:xfrm>
            <a:off x="2664492" y="1402080"/>
            <a:ext cx="6863015" cy="477488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6BFF5-BD6F-505D-A9A8-EC5C274EB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4A450F-C13C-470E-5ECC-78BE8D77F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1380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FD794-9870-4B90-EA0A-9C3A9FAEE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9CE08-43BB-5AF1-5283-5AB9B322F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LLM + tool use is becoming the trend for table reasoning problems</a:t>
            </a:r>
          </a:p>
          <a:p>
            <a:r>
              <a:rPr lang="en-US" dirty="0"/>
              <a:t>BINDER</a:t>
            </a:r>
          </a:p>
          <a:p>
            <a:pPr lvl="1"/>
            <a:r>
              <a:rPr lang="en-US" dirty="0"/>
              <a:t>LLMs can serve as a ‘soft executor’ to cover non-executable cases</a:t>
            </a:r>
          </a:p>
          <a:p>
            <a:pPr lvl="1"/>
            <a:r>
              <a:rPr lang="en-US" dirty="0"/>
              <a:t>Combining LLMs with programing language can achieve SOTA score</a:t>
            </a:r>
          </a:p>
          <a:p>
            <a:r>
              <a:rPr lang="en-US" dirty="0" err="1"/>
              <a:t>DePlot</a:t>
            </a:r>
            <a:endParaRPr lang="en-US" dirty="0"/>
          </a:p>
          <a:p>
            <a:pPr lvl="1"/>
            <a:r>
              <a:rPr lang="en-US" dirty="0"/>
              <a:t>De-renderer as a tool can help solve questions regarding visual tabular data</a:t>
            </a:r>
          </a:p>
          <a:p>
            <a:pPr lvl="1"/>
            <a:r>
              <a:rPr lang="en-US" dirty="0"/>
              <a:t>LLMs can perform few-shot reasoner over the de-rendered results</a:t>
            </a:r>
          </a:p>
          <a:p>
            <a:r>
              <a:rPr lang="en-US" dirty="0"/>
              <a:t>DOMINO</a:t>
            </a:r>
          </a:p>
          <a:p>
            <a:pPr lvl="1"/>
            <a:r>
              <a:rPr lang="en-US" dirty="0"/>
              <a:t>LLM can act as the central planner</a:t>
            </a:r>
          </a:p>
          <a:p>
            <a:pPr lvl="1"/>
            <a:r>
              <a:rPr lang="en-US" dirty="0"/>
              <a:t>Fine-grained function design helps the model boost performance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DDCA5-2F08-8137-9E54-04B413B04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1EA95F-EB88-5353-583E-512B2F702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737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8DAC-ED9B-1BC5-BE9E-915105CD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with Programming Language</a:t>
            </a:r>
          </a:p>
        </p:txBody>
      </p:sp>
      <p:pic>
        <p:nvPicPr>
          <p:cNvPr id="7" name="Content Placeholder 6" descr="A table with numbers and text&#10;&#10;Description automatically generated">
            <a:extLst>
              <a:ext uri="{FF2B5EF4-FFF2-40B4-BE49-F238E27FC236}">
                <a16:creationId xmlns:a16="http://schemas.microsoft.com/office/drawing/2014/main" id="{ADD9E161-94A3-9B5C-69DF-F0A36F6131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732" y="2025822"/>
            <a:ext cx="4464050" cy="232525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CB524-A3F9-1A1F-3EF4-49CC9A8C6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935DB-7A4A-58C5-DC2F-96EDC06B6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4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5FDDEA-B327-8F33-8D6E-4CB23370B362}"/>
              </a:ext>
            </a:extLst>
          </p:cNvPr>
          <p:cNvSpPr txBox="1"/>
          <p:nvPr/>
        </p:nvSpPr>
        <p:spPr>
          <a:xfrm>
            <a:off x="1234014" y="5015113"/>
            <a:ext cx="41867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Which is the best-selling shirt in the table?</a:t>
            </a:r>
          </a:p>
        </p:txBody>
      </p:sp>
      <p:pic>
        <p:nvPicPr>
          <p:cNvPr id="2054" name="Picture 6" descr="Hand drawn ink arrow illustration in sketch style. Business doodle clipart.  Single element for design 14826478 Vector Art at Vecteezy">
            <a:extLst>
              <a:ext uri="{FF2B5EF4-FFF2-40B4-BE49-F238E27FC236}">
                <a16:creationId xmlns:a16="http://schemas.microsoft.com/office/drawing/2014/main" id="{DBC7CE1C-9041-B3E2-B0B1-93D96728B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62" y="2651563"/>
            <a:ext cx="1431942" cy="107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E5E00C3-4524-C444-CC44-A42033A54B5E}"/>
              </a:ext>
            </a:extLst>
          </p:cNvPr>
          <p:cNvSpPr txBox="1"/>
          <p:nvPr/>
        </p:nvSpPr>
        <p:spPr>
          <a:xfrm>
            <a:off x="7535856" y="2311285"/>
            <a:ext cx="358336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shirt</a:t>
            </a:r>
          </a:p>
          <a:p>
            <a:r>
              <a:rPr lang="en-US" dirty="0"/>
              <a:t>FROM shirts </a:t>
            </a:r>
          </a:p>
          <a:p>
            <a:r>
              <a:rPr lang="en-US" dirty="0"/>
              <a:t>WHERE Sales = (</a:t>
            </a:r>
          </a:p>
          <a:p>
            <a:r>
              <a:rPr lang="en-US" dirty="0"/>
              <a:t>	SELECT max(Sales)</a:t>
            </a:r>
          </a:p>
          <a:p>
            <a:r>
              <a:rPr lang="en-US" dirty="0"/>
              <a:t>	FROM shirts</a:t>
            </a:r>
          </a:p>
          <a:p>
            <a:r>
              <a:rPr lang="en-US" dirty="0"/>
              <a:t>);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DB0B03-348A-98DC-E3C4-54F305D24867}"/>
              </a:ext>
            </a:extLst>
          </p:cNvPr>
          <p:cNvSpPr txBox="1"/>
          <p:nvPr/>
        </p:nvSpPr>
        <p:spPr>
          <a:xfrm>
            <a:off x="6270986" y="2205059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LLMs</a:t>
            </a:r>
          </a:p>
        </p:txBody>
      </p:sp>
    </p:spTree>
    <p:extLst>
      <p:ext uri="{BB962C8B-B14F-4D97-AF65-F5344CB8AC3E}">
        <p14:creationId xmlns:p14="http://schemas.microsoft.com/office/powerpoint/2010/main" val="2867201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8DAC-ED9B-1BC5-BE9E-915105CD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with Programming Language</a:t>
            </a:r>
          </a:p>
        </p:txBody>
      </p:sp>
      <p:pic>
        <p:nvPicPr>
          <p:cNvPr id="7" name="Content Placeholder 6" descr="A table with numbers and text&#10;&#10;Description automatically generated">
            <a:extLst>
              <a:ext uri="{FF2B5EF4-FFF2-40B4-BE49-F238E27FC236}">
                <a16:creationId xmlns:a16="http://schemas.microsoft.com/office/drawing/2014/main" id="{ADD9E161-94A3-9B5C-69DF-F0A36F6131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732" y="2025822"/>
            <a:ext cx="4464050" cy="232525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CB524-A3F9-1A1F-3EF4-49CC9A8C6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935DB-7A4A-58C5-DC2F-96EDC06B6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5FDDEA-B327-8F33-8D6E-4CB23370B362}"/>
              </a:ext>
            </a:extLst>
          </p:cNvPr>
          <p:cNvSpPr txBox="1"/>
          <p:nvPr/>
        </p:nvSpPr>
        <p:spPr>
          <a:xfrm>
            <a:off x="1234014" y="5015113"/>
            <a:ext cx="41867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Which is the best-selling shirt in the table?</a:t>
            </a:r>
          </a:p>
        </p:txBody>
      </p:sp>
      <p:pic>
        <p:nvPicPr>
          <p:cNvPr id="2054" name="Picture 6" descr="Hand drawn ink arrow illustration in sketch style. Business doodle clipart.  Single element for design 14826478 Vector Art at Vecteezy">
            <a:extLst>
              <a:ext uri="{FF2B5EF4-FFF2-40B4-BE49-F238E27FC236}">
                <a16:creationId xmlns:a16="http://schemas.microsoft.com/office/drawing/2014/main" id="{DBC7CE1C-9041-B3E2-B0B1-93D96728B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62" y="2651563"/>
            <a:ext cx="1431942" cy="107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E5E00C3-4524-C444-CC44-A42033A54B5E}"/>
              </a:ext>
            </a:extLst>
          </p:cNvPr>
          <p:cNvSpPr txBox="1"/>
          <p:nvPr/>
        </p:nvSpPr>
        <p:spPr>
          <a:xfrm>
            <a:off x="7535856" y="2311285"/>
            <a:ext cx="358336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shirt</a:t>
            </a:r>
          </a:p>
          <a:p>
            <a:r>
              <a:rPr lang="en-US" dirty="0"/>
              <a:t>FROM shirts </a:t>
            </a:r>
          </a:p>
          <a:p>
            <a:r>
              <a:rPr lang="en-US" dirty="0"/>
              <a:t>WHERE Sales = (</a:t>
            </a:r>
          </a:p>
          <a:p>
            <a:r>
              <a:rPr lang="en-US" dirty="0"/>
              <a:t>	SELECT max(Sales)</a:t>
            </a:r>
          </a:p>
          <a:p>
            <a:r>
              <a:rPr lang="en-US" dirty="0"/>
              <a:t>	FROM shirts</a:t>
            </a:r>
          </a:p>
          <a:p>
            <a:r>
              <a:rPr lang="en-US" dirty="0"/>
              <a:t>);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DB0B03-348A-98DC-E3C4-54F305D24867}"/>
              </a:ext>
            </a:extLst>
          </p:cNvPr>
          <p:cNvSpPr txBox="1"/>
          <p:nvPr/>
        </p:nvSpPr>
        <p:spPr>
          <a:xfrm>
            <a:off x="6270986" y="2205059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1A698A1-B052-DB7B-487B-8119499EF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179" y="4258733"/>
            <a:ext cx="410842" cy="46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7EBE0F-599B-C084-EDDD-C7A2B20E7888}"/>
              </a:ext>
            </a:extLst>
          </p:cNvPr>
          <p:cNvSpPr txBox="1"/>
          <p:nvPr/>
        </p:nvSpPr>
        <p:spPr>
          <a:xfrm>
            <a:off x="8051793" y="4841648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err="1"/>
              <a:t>Luckyland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361100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8DAC-ED9B-1BC5-BE9E-915105CD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with Programming Language</a:t>
            </a:r>
          </a:p>
        </p:txBody>
      </p:sp>
      <p:pic>
        <p:nvPicPr>
          <p:cNvPr id="7" name="Content Placeholder 6" descr="A table with numbers and text&#10;&#10;Description automatically generated">
            <a:extLst>
              <a:ext uri="{FF2B5EF4-FFF2-40B4-BE49-F238E27FC236}">
                <a16:creationId xmlns:a16="http://schemas.microsoft.com/office/drawing/2014/main" id="{ADD9E161-94A3-9B5C-69DF-F0A36F6131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732" y="2025822"/>
            <a:ext cx="4464050" cy="232525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CB524-A3F9-1A1F-3EF4-49CC9A8C6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935DB-7A4A-58C5-DC2F-96EDC06B6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5FDDEA-B327-8F33-8D6E-4CB23370B362}"/>
              </a:ext>
            </a:extLst>
          </p:cNvPr>
          <p:cNvSpPr txBox="1"/>
          <p:nvPr/>
        </p:nvSpPr>
        <p:spPr>
          <a:xfrm>
            <a:off x="1234015" y="5015113"/>
            <a:ext cx="39094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Which is the best-selling shirt made in North America and with no chemicals?</a:t>
            </a:r>
          </a:p>
        </p:txBody>
      </p:sp>
      <p:pic>
        <p:nvPicPr>
          <p:cNvPr id="2054" name="Picture 6" descr="Hand drawn ink arrow illustration in sketch style. Business doodle clipart.  Single element for design 14826478 Vector Art at Vecteezy">
            <a:extLst>
              <a:ext uri="{FF2B5EF4-FFF2-40B4-BE49-F238E27FC236}">
                <a16:creationId xmlns:a16="http://schemas.microsoft.com/office/drawing/2014/main" id="{DBC7CE1C-9041-B3E2-B0B1-93D96728B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62" y="2651563"/>
            <a:ext cx="1431942" cy="107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E5E00C3-4524-C444-CC44-A42033A54B5E}"/>
              </a:ext>
            </a:extLst>
          </p:cNvPr>
          <p:cNvSpPr txBox="1"/>
          <p:nvPr/>
        </p:nvSpPr>
        <p:spPr>
          <a:xfrm>
            <a:off x="7544323" y="2205059"/>
            <a:ext cx="358336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shirt</a:t>
            </a:r>
          </a:p>
          <a:p>
            <a:r>
              <a:rPr lang="en-US" dirty="0"/>
              <a:t>FROM shirts</a:t>
            </a:r>
          </a:p>
          <a:p>
            <a:r>
              <a:rPr lang="en-US" dirty="0"/>
              <a:t>WHERE </a:t>
            </a:r>
            <a:r>
              <a:rPr lang="en-US" dirty="0" err="1"/>
              <a:t>made_in</a:t>
            </a:r>
            <a:r>
              <a:rPr lang="en-US" dirty="0"/>
              <a:t> = ‘North America’</a:t>
            </a:r>
          </a:p>
          <a:p>
            <a:r>
              <a:rPr lang="en-US" dirty="0"/>
              <a:t>  AND shirt != ‘chemicals’</a:t>
            </a:r>
          </a:p>
          <a:p>
            <a:r>
              <a:rPr lang="en-US" dirty="0"/>
              <a:t>GROUP BY shirt</a:t>
            </a:r>
          </a:p>
          <a:p>
            <a:r>
              <a:rPr lang="en-US" dirty="0"/>
              <a:t>ORDER BY COUNT(*) DESC</a:t>
            </a:r>
          </a:p>
          <a:p>
            <a:r>
              <a:rPr lang="en-US" dirty="0"/>
              <a:t>LIMIT 1;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DB0B03-348A-98DC-E3C4-54F305D24867}"/>
              </a:ext>
            </a:extLst>
          </p:cNvPr>
          <p:cNvSpPr txBox="1"/>
          <p:nvPr/>
        </p:nvSpPr>
        <p:spPr>
          <a:xfrm>
            <a:off x="6270986" y="2205059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LLMs</a:t>
            </a:r>
          </a:p>
        </p:txBody>
      </p:sp>
    </p:spTree>
    <p:extLst>
      <p:ext uri="{BB962C8B-B14F-4D97-AF65-F5344CB8AC3E}">
        <p14:creationId xmlns:p14="http://schemas.microsoft.com/office/powerpoint/2010/main" val="839865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8DAC-ED9B-1BC5-BE9E-915105CD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with Programming Language</a:t>
            </a:r>
          </a:p>
        </p:txBody>
      </p:sp>
      <p:pic>
        <p:nvPicPr>
          <p:cNvPr id="7" name="Content Placeholder 6" descr="A table with numbers and text&#10;&#10;Description automatically generated">
            <a:extLst>
              <a:ext uri="{FF2B5EF4-FFF2-40B4-BE49-F238E27FC236}">
                <a16:creationId xmlns:a16="http://schemas.microsoft.com/office/drawing/2014/main" id="{ADD9E161-94A3-9B5C-69DF-F0A36F6131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732" y="2025822"/>
            <a:ext cx="4464050" cy="232525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CB524-A3F9-1A1F-3EF4-49CC9A8C6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935DB-7A4A-58C5-DC2F-96EDC06B6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5FDDEA-B327-8F33-8D6E-4CB23370B362}"/>
              </a:ext>
            </a:extLst>
          </p:cNvPr>
          <p:cNvSpPr txBox="1"/>
          <p:nvPr/>
        </p:nvSpPr>
        <p:spPr>
          <a:xfrm>
            <a:off x="1234015" y="5015113"/>
            <a:ext cx="39094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Which is the best-selling shirt made in North America and with no chemicals?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5E00C3-4524-C444-CC44-A42033A54B5E}"/>
              </a:ext>
            </a:extLst>
          </p:cNvPr>
          <p:cNvSpPr txBox="1"/>
          <p:nvPr/>
        </p:nvSpPr>
        <p:spPr>
          <a:xfrm>
            <a:off x="7544323" y="2205059"/>
            <a:ext cx="358336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shirt</a:t>
            </a:r>
          </a:p>
          <a:p>
            <a:r>
              <a:rPr lang="en-US" dirty="0"/>
              <a:t>FROM shirts</a:t>
            </a:r>
          </a:p>
          <a:p>
            <a:r>
              <a:rPr lang="en-US" dirty="0"/>
              <a:t>WHERE </a:t>
            </a:r>
            <a:r>
              <a:rPr lang="en-US" dirty="0" err="1"/>
              <a:t>made_in</a:t>
            </a:r>
            <a:r>
              <a:rPr lang="en-US" dirty="0"/>
              <a:t> = ‘North America’</a:t>
            </a:r>
          </a:p>
          <a:p>
            <a:r>
              <a:rPr lang="en-US" dirty="0"/>
              <a:t>  AND shirt != ‘chemicals’</a:t>
            </a:r>
          </a:p>
          <a:p>
            <a:r>
              <a:rPr lang="en-US" dirty="0"/>
              <a:t>GROUP BY shirt</a:t>
            </a:r>
          </a:p>
          <a:p>
            <a:r>
              <a:rPr lang="en-US" dirty="0"/>
              <a:t>ORDER BY COUNT(*) DESC</a:t>
            </a:r>
          </a:p>
          <a:p>
            <a:r>
              <a:rPr lang="en-US" dirty="0"/>
              <a:t>LIMIT 1;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2725F13-BD88-51B1-34A4-BC859CC35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5864" y="4428791"/>
            <a:ext cx="675220" cy="58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Hand drawn ink arrow illustration in sketch style. Business doodle clipart.  Single element for design 14826478 Vector Art at Vecteezy">
            <a:extLst>
              <a:ext uri="{FF2B5EF4-FFF2-40B4-BE49-F238E27FC236}">
                <a16:creationId xmlns:a16="http://schemas.microsoft.com/office/drawing/2014/main" id="{1CBBE4A0-B7DE-8B01-DCEE-92583994BA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62" y="2651563"/>
            <a:ext cx="1431942" cy="107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5AE30F-A8C5-EA50-A5B3-671A7C15A2DF}"/>
              </a:ext>
            </a:extLst>
          </p:cNvPr>
          <p:cNvSpPr txBox="1"/>
          <p:nvPr/>
        </p:nvSpPr>
        <p:spPr>
          <a:xfrm>
            <a:off x="6270986" y="2205059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D468A1-5A11-854C-D6D9-57E9A2FD6AA6}"/>
              </a:ext>
            </a:extLst>
          </p:cNvPr>
          <p:cNvSpPr txBox="1"/>
          <p:nvPr/>
        </p:nvSpPr>
        <p:spPr>
          <a:xfrm>
            <a:off x="7903191" y="5015113"/>
            <a:ext cx="1600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executable</a:t>
            </a:r>
          </a:p>
        </p:txBody>
      </p:sp>
    </p:spTree>
    <p:extLst>
      <p:ext uri="{BB962C8B-B14F-4D97-AF65-F5344CB8AC3E}">
        <p14:creationId xmlns:p14="http://schemas.microsoft.com/office/powerpoint/2010/main" val="1968551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8DE12-AD0B-B679-9E46-5F7F7CB4C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 Execution” with LLMs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52E39-F994-4011-2DA0-A08C19639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56981B-B42C-0900-C626-D3307BAE3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Content Placeholder 6" descr="A table with numbers and text&#10;&#10;Description automatically generated">
            <a:extLst>
              <a:ext uri="{FF2B5EF4-FFF2-40B4-BE49-F238E27FC236}">
                <a16:creationId xmlns:a16="http://schemas.microsoft.com/office/drawing/2014/main" id="{DA983EDF-268D-68E6-1B34-0BECB355A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732" y="2025822"/>
            <a:ext cx="4464050" cy="232525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02516E-9EF6-2CC1-C100-DC52E48893E4}"/>
              </a:ext>
            </a:extLst>
          </p:cNvPr>
          <p:cNvSpPr txBox="1"/>
          <p:nvPr/>
        </p:nvSpPr>
        <p:spPr>
          <a:xfrm>
            <a:off x="1234015" y="5015113"/>
            <a:ext cx="39094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Which is the best-selling shirt made in North America and with no chemicals?</a:t>
            </a:r>
          </a:p>
        </p:txBody>
      </p:sp>
      <p:pic>
        <p:nvPicPr>
          <p:cNvPr id="8" name="Picture 6" descr="Hand drawn ink arrow illustration in sketch style. Business doodle clipart.  Single element for design 14826478 Vector Art at Vecteezy">
            <a:extLst>
              <a:ext uri="{FF2B5EF4-FFF2-40B4-BE49-F238E27FC236}">
                <a16:creationId xmlns:a16="http://schemas.microsoft.com/office/drawing/2014/main" id="{114C85C6-290B-7C1D-8046-275E21FD0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62" y="2651563"/>
            <a:ext cx="1431942" cy="107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35891A-7AB1-3E39-F4EC-162380BE2D5B}"/>
              </a:ext>
            </a:extLst>
          </p:cNvPr>
          <p:cNvSpPr txBox="1"/>
          <p:nvPr/>
        </p:nvSpPr>
        <p:spPr>
          <a:xfrm>
            <a:off x="6270986" y="2205059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EABE97-35A2-B2BC-D990-D1B105D97A7D}"/>
              </a:ext>
            </a:extLst>
          </p:cNvPr>
          <p:cNvSpPr txBox="1"/>
          <p:nvPr/>
        </p:nvSpPr>
        <p:spPr>
          <a:xfrm>
            <a:off x="7544323" y="2205059"/>
            <a:ext cx="327787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table has two different countries in the North America, US and Mexico. The shirts are </a:t>
            </a:r>
            <a:r>
              <a:rPr lang="en-US" dirty="0">
                <a:solidFill>
                  <a:srgbClr val="7030A0"/>
                </a:solidFill>
              </a:rPr>
              <a:t>Polo</a:t>
            </a:r>
            <a:r>
              <a:rPr lang="en-US" dirty="0"/>
              <a:t>, </a:t>
            </a:r>
            <a:r>
              <a:rPr lang="en-US" dirty="0" err="1">
                <a:solidFill>
                  <a:srgbClr val="7030A0"/>
                </a:solidFill>
              </a:rPr>
              <a:t>Luckyland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</a:rPr>
              <a:t>Timber Bay</a:t>
            </a:r>
            <a:r>
              <a:rPr lang="en-US" dirty="0"/>
              <a:t>, which have the sales of 500, 900 and 400. Therefore, the best-selling shirt is </a:t>
            </a:r>
            <a:r>
              <a:rPr lang="en-US" u="sng" dirty="0">
                <a:solidFill>
                  <a:srgbClr val="FF0000"/>
                </a:solidFill>
              </a:rPr>
              <a:t>Polo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7392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8DE12-AD0B-B679-9E46-5F7F7CB4C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 Execution” with LLMs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52E39-F994-4011-2DA0-A08C19639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F873D-DDCA-CF42-8341-D868DE1B44F7}" type="datetime1">
              <a:rPr lang="en-US" smtClean="0"/>
              <a:t>12/10/23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56981B-B42C-0900-C626-D3307BAE3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F826C-AF19-294C-A9E2-A8747CBE049D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Content Placeholder 6" descr="A table with numbers and text&#10;&#10;Description automatically generated">
            <a:extLst>
              <a:ext uri="{FF2B5EF4-FFF2-40B4-BE49-F238E27FC236}">
                <a16:creationId xmlns:a16="http://schemas.microsoft.com/office/drawing/2014/main" id="{DA983EDF-268D-68E6-1B34-0BECB355A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732" y="2025822"/>
            <a:ext cx="4464050" cy="232525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02516E-9EF6-2CC1-C100-DC52E48893E4}"/>
              </a:ext>
            </a:extLst>
          </p:cNvPr>
          <p:cNvSpPr txBox="1"/>
          <p:nvPr/>
        </p:nvSpPr>
        <p:spPr>
          <a:xfrm>
            <a:off x="1234015" y="5015113"/>
            <a:ext cx="39094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Which is the best-selling shirt made in North America and with no chemicals?</a:t>
            </a:r>
          </a:p>
        </p:txBody>
      </p:sp>
      <p:pic>
        <p:nvPicPr>
          <p:cNvPr id="8" name="Picture 6" descr="Hand drawn ink arrow illustration in sketch style. Business doodle clipart.  Single element for design 14826478 Vector Art at Vecteezy">
            <a:extLst>
              <a:ext uri="{FF2B5EF4-FFF2-40B4-BE49-F238E27FC236}">
                <a16:creationId xmlns:a16="http://schemas.microsoft.com/office/drawing/2014/main" id="{114C85C6-290B-7C1D-8046-275E21FD0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62" y="2651563"/>
            <a:ext cx="1431942" cy="107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35891A-7AB1-3E39-F4EC-162380BE2D5B}"/>
              </a:ext>
            </a:extLst>
          </p:cNvPr>
          <p:cNvSpPr txBox="1"/>
          <p:nvPr/>
        </p:nvSpPr>
        <p:spPr>
          <a:xfrm>
            <a:off x="6270986" y="2205059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EABE97-35A2-B2BC-D990-D1B105D97A7D}"/>
              </a:ext>
            </a:extLst>
          </p:cNvPr>
          <p:cNvSpPr txBox="1"/>
          <p:nvPr/>
        </p:nvSpPr>
        <p:spPr>
          <a:xfrm>
            <a:off x="7544323" y="2205059"/>
            <a:ext cx="34136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table shows that the shirts by north American company without chemicals are Polo and Timber Bay, which have the sales of 500 and 400. Therefore, the best-selling shirt is </a:t>
            </a:r>
            <a:r>
              <a:rPr lang="en-US" dirty="0">
                <a:solidFill>
                  <a:srgbClr val="7030A0"/>
                </a:solidFill>
              </a:rPr>
              <a:t>Timber Bay</a:t>
            </a:r>
            <a:r>
              <a:rPr lang="en-US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C27B15-8159-B6C3-11D7-5871D68F2F01}"/>
              </a:ext>
            </a:extLst>
          </p:cNvPr>
          <p:cNvSpPr txBox="1"/>
          <p:nvPr/>
        </p:nvSpPr>
        <p:spPr>
          <a:xfrm>
            <a:off x="7723334" y="5029924"/>
            <a:ext cx="1960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Comparison wrong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847D889-7602-0624-2095-2696BE065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5864" y="4428791"/>
            <a:ext cx="675220" cy="58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4651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1239</TotalTime>
  <Words>1356</Words>
  <Application>Microsoft Macintosh PowerPoint</Application>
  <PresentationFormat>Widescreen</PresentationFormat>
  <Paragraphs>313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Enabling Large Language Models to reason over Tables</vt:lpstr>
      <vt:lpstr>Large Language Models</vt:lpstr>
      <vt:lpstr>Talk Outline</vt:lpstr>
      <vt:lpstr>Execution with Programming Language</vt:lpstr>
      <vt:lpstr>Execution with Programming Language</vt:lpstr>
      <vt:lpstr>Execution with Programming Language</vt:lpstr>
      <vt:lpstr>Execution with Programming Language</vt:lpstr>
      <vt:lpstr>“Soft Execution” with LLMs</vt:lpstr>
      <vt:lpstr>“Soft Execution” with LLMs</vt:lpstr>
      <vt:lpstr>Combining LLMs with Programming Language</vt:lpstr>
      <vt:lpstr>BINDER (Cheng et al. 2022)</vt:lpstr>
      <vt:lpstr>Planning Stage</vt:lpstr>
      <vt:lpstr>Soft Execution Stage</vt:lpstr>
      <vt:lpstr>Hard Execution Stage</vt:lpstr>
      <vt:lpstr>BINDER Results </vt:lpstr>
      <vt:lpstr>StructGPT (Jiang et al. 2023)</vt:lpstr>
      <vt:lpstr>Information-seeking Procedure</vt:lpstr>
      <vt:lpstr>Information-seeking Procedure</vt:lpstr>
      <vt:lpstr>Information-seeking Procedure</vt:lpstr>
      <vt:lpstr>Information-seeking Procedure</vt:lpstr>
      <vt:lpstr>StructGPT Results</vt:lpstr>
      <vt:lpstr>DePlot &amp; Matcha (Liu et al. 2023)</vt:lpstr>
      <vt:lpstr>Motiavtion</vt:lpstr>
      <vt:lpstr>Limitation</vt:lpstr>
      <vt:lpstr>Training De-Render Module</vt:lpstr>
      <vt:lpstr>DePlot + CoT/PoT prompting </vt:lpstr>
      <vt:lpstr>DePlot Experimental Results</vt:lpstr>
      <vt:lpstr>DOMINO (Wang et al. 2023)</vt:lpstr>
      <vt:lpstr>Details of the tool usage</vt:lpstr>
      <vt:lpstr>System 1 &amp; System 2</vt:lpstr>
      <vt:lpstr>Workflow</vt:lpstr>
      <vt:lpstr>Training</vt:lpstr>
      <vt:lpstr>DOMINO Results</vt:lpstr>
      <vt:lpstr>Takeaway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 Reasoning with Large Language Models</dc:title>
  <dc:creator>Wenhu Chen</dc:creator>
  <cp:lastModifiedBy>Wenhu Chen</cp:lastModifiedBy>
  <cp:revision>354</cp:revision>
  <dcterms:created xsi:type="dcterms:W3CDTF">2023-11-12T20:02:55Z</dcterms:created>
  <dcterms:modified xsi:type="dcterms:W3CDTF">2023-12-11T02:31:26Z</dcterms:modified>
</cp:coreProperties>
</file>

<file path=docProps/thumbnail.jpeg>
</file>